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8" r:id="rId3"/>
    <p:sldId id="260" r:id="rId4"/>
    <p:sldId id="262" r:id="rId5"/>
    <p:sldId id="266" r:id="rId6"/>
    <p:sldId id="265" r:id="rId7"/>
    <p:sldId id="257" r:id="rId8"/>
    <p:sldId id="264" r:id="rId9"/>
    <p:sldId id="267" r:id="rId10"/>
    <p:sldId id="268" r:id="rId11"/>
    <p:sldId id="269"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881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FEC0A-53DC-D015-C3EF-A640A6EE7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D9AAD7-F88F-A68F-B1A9-D50AC0B00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9FDDA-2B89-ABFA-36ED-8487C2673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288138-D69F-EB3A-ED07-9010A7CDC4E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4241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1F747-C6BC-CA7C-8392-079CAC82C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5AE55-0274-DCF9-5F60-558E297414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14C8D-C4AD-FB1E-620C-DA2A81E7F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67033A-8248-2C42-F800-884C3CF897D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7666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EB8C5-B68B-75FA-9D87-F2780FD83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1BA8B-1265-AD62-1974-FB0C2A235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365AA-068B-20CC-5A4E-4A3B1C5EBB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E9426C-50F0-7DAD-D80D-B54FABBFECAF}"/>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1060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90E33-616B-9B75-9DEC-C42F4AFB6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4328E-AF12-D6DE-639A-BFC58ACFA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788BD-1113-59C3-4A06-B1E35897BC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D8A06A-D095-8203-087F-349459D359F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95049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43CDF-F9D2-57DD-E2E9-6A5F3E59B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87099-C002-193F-407B-561D906C2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15256-FC0B-B117-4D46-A4E331444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26BDCD-4194-5CA4-E496-3289999E043E}"/>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3231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21696" y="1808136"/>
            <a:ext cx="8908704" cy="19431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Times New Roman" panose="02020603050405020304" pitchFamily="18" charset="0"/>
                <a:ea typeface="Nunito Semi Bold" pitchFamily="34" charset="-122"/>
                <a:cs typeface="Times New Roman" panose="02020603050405020304" pitchFamily="18" charset="0"/>
              </a:rPr>
              <a:t>Introduction to Apache Storm</a:t>
            </a:r>
            <a:endParaRPr lang="en-US" sz="61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484C85-4FD9-A631-FBB0-F61F8EF7A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096" y="6409"/>
            <a:ext cx="9144000" cy="1679755"/>
          </a:xfrm>
          <a:prstGeom prst="rect">
            <a:avLst/>
          </a:prstGeom>
        </p:spPr>
      </p:pic>
      <p:sp>
        <p:nvSpPr>
          <p:cNvPr id="10" name="TextBox 9">
            <a:extLst>
              <a:ext uri="{FF2B5EF4-FFF2-40B4-BE49-F238E27FC236}">
                <a16:creationId xmlns:a16="http://schemas.microsoft.com/office/drawing/2014/main" id="{9CFA74B8-88AD-8CBA-5EBD-C62432E0A86D}"/>
              </a:ext>
            </a:extLst>
          </p:cNvPr>
          <p:cNvSpPr txBox="1"/>
          <p:nvPr/>
        </p:nvSpPr>
        <p:spPr>
          <a:xfrm>
            <a:off x="11424621" y="7702475"/>
            <a:ext cx="3603812" cy="400110"/>
          </a:xfrm>
          <a:prstGeom prst="rect">
            <a:avLst/>
          </a:prstGeom>
          <a:noFill/>
        </p:spPr>
        <p:txBody>
          <a:bodyPr wrap="square" rtlCol="0">
            <a:spAutoFit/>
          </a:bodyPr>
          <a:lstStyle/>
          <a:p>
            <a:r>
              <a:rPr lang="en-US" sz="2000" dirty="0">
                <a:solidFill>
                  <a:srgbClr val="FFFFFF"/>
                </a:solidFill>
                <a:highlight>
                  <a:srgbClr val="000000"/>
                </a:highlight>
                <a:latin typeface="Times New Roman" panose="02020603050405020304" pitchFamily="18" charset="0"/>
                <a:ea typeface="Nunito Semi Bold" pitchFamily="34" charset="-122"/>
                <a:cs typeface="Times New Roman" panose="02020603050405020304" pitchFamily="18" charset="0"/>
              </a:rPr>
              <a:t>Introduction to Apache Storm</a:t>
            </a:r>
            <a:endParaRPr lang="en-US" sz="2000" dirty="0">
              <a:highlight>
                <a:srgbClr val="000000"/>
              </a:highligh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9F49D61-5FE0-FAA8-8CD6-94F503579823}"/>
              </a:ext>
            </a:extLst>
          </p:cNvPr>
          <p:cNvSpPr txBox="1"/>
          <p:nvPr/>
        </p:nvSpPr>
        <p:spPr>
          <a:xfrm>
            <a:off x="6260950" y="3104904"/>
            <a:ext cx="7939144" cy="646331"/>
          </a:xfrm>
          <a:prstGeom prst="rect">
            <a:avLst/>
          </a:prstGeom>
          <a:noFill/>
        </p:spPr>
        <p:txBody>
          <a:bodyPr wrap="squar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Group Activity:</a:t>
            </a:r>
          </a:p>
          <a:p>
            <a:pPr algn="ctr"/>
            <a:r>
              <a:rPr lang="en-IN" sz="1800" b="1" dirty="0">
                <a:solidFill>
                  <a:schemeClr val="bg1"/>
                </a:solidFill>
                <a:effectLst/>
                <a:latin typeface="Times New Roman" panose="02020603050405020304" pitchFamily="18" charset="0"/>
                <a:ea typeface="Calibri" panose="020F0502020204030204" pitchFamily="34" charset="0"/>
              </a:rPr>
              <a:t>Apache Storm</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0BE50D0-5BEC-9025-3B09-49F7F3237F3B}"/>
              </a:ext>
            </a:extLst>
          </p:cNvPr>
          <p:cNvSpPr txBox="1"/>
          <p:nvPr/>
        </p:nvSpPr>
        <p:spPr>
          <a:xfrm>
            <a:off x="5868294" y="4314153"/>
            <a:ext cx="4620411" cy="2585323"/>
          </a:xfrm>
          <a:prstGeom prst="rect">
            <a:avLst/>
          </a:prstGeom>
          <a:noFill/>
        </p:spPr>
        <p:txBody>
          <a:bodyPr wrap="square">
            <a:spAutoFit/>
          </a:bodyPr>
          <a:lstStyle/>
          <a:p>
            <a:r>
              <a:rPr lang="en-US" b="1" dirty="0">
                <a:solidFill>
                  <a:schemeClr val="bg1"/>
                </a:solidFill>
                <a:latin typeface="Times New Roman" panose="02020603050405020304" pitchFamily="18" charset="0"/>
                <a:cs typeface="Times New Roman" panose="02020603050405020304" pitchFamily="18" charset="0"/>
              </a:rPr>
              <a:t>Group Members </a:t>
            </a:r>
            <a:r>
              <a:rPr lang="en-US" dirty="0">
                <a:solidFill>
                  <a:schemeClr val="bg1"/>
                </a:solidFill>
                <a:latin typeface="Times New Roman" panose="02020603050405020304" pitchFamily="18" charset="0"/>
                <a:cs typeface="Times New Roman" panose="02020603050405020304" pitchFamily="18" charset="0"/>
              </a:rPr>
              <a:t>:</a:t>
            </a: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IN" b="1" i="0" dirty="0" err="1">
                <a:solidFill>
                  <a:schemeClr val="bg1"/>
                </a:solidFill>
                <a:effectLst/>
                <a:latin typeface="Times New Roman" panose="02020603050405020304" pitchFamily="18" charset="0"/>
                <a:cs typeface="Times New Roman" panose="02020603050405020304" pitchFamily="18" charset="0"/>
              </a:rPr>
              <a:t>Hajaratali</a:t>
            </a:r>
            <a:r>
              <a:rPr lang="en-IN" b="1" i="0" dirty="0">
                <a:solidFill>
                  <a:schemeClr val="bg1"/>
                </a:solidFill>
                <a:effectLst/>
                <a:latin typeface="Times New Roman" panose="02020603050405020304" pitchFamily="18" charset="0"/>
                <a:cs typeface="Times New Roman" panose="02020603050405020304" pitchFamily="18" charset="0"/>
              </a:rPr>
              <a:t> s Mogalalli(1DA22CS409)</a:t>
            </a: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Arun G </a:t>
            </a:r>
            <a:r>
              <a:rPr lang="en-IN" b="1" i="0" dirty="0" err="1">
                <a:solidFill>
                  <a:schemeClr val="bg1"/>
                </a:solidFill>
                <a:effectLst/>
                <a:latin typeface="Times New Roman" panose="02020603050405020304" pitchFamily="18" charset="0"/>
                <a:cs typeface="Times New Roman" panose="02020603050405020304" pitchFamily="18" charset="0"/>
              </a:rPr>
              <a:t>Koravanavar</a:t>
            </a:r>
            <a:r>
              <a:rPr lang="en-IN" b="1" i="0" dirty="0">
                <a:solidFill>
                  <a:schemeClr val="bg1"/>
                </a:solidFill>
                <a:effectLst/>
                <a:latin typeface="Times New Roman" panose="02020603050405020304" pitchFamily="18" charset="0"/>
                <a:cs typeface="Times New Roman" panose="02020603050405020304" pitchFamily="18" charset="0"/>
              </a:rPr>
              <a:t>(1DA21CS027)</a:t>
            </a: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Arya N D</a:t>
            </a:r>
            <a:r>
              <a:rPr lang="en-IN" b="1" dirty="0">
                <a:solidFill>
                  <a:schemeClr val="bg1"/>
                </a:solidFill>
                <a:latin typeface="Times New Roman" panose="02020603050405020304" pitchFamily="18" charset="0"/>
                <a:cs typeface="Times New Roman" panose="02020603050405020304" pitchFamily="18" charset="0"/>
              </a:rPr>
              <a:t>(</a:t>
            </a:r>
            <a:r>
              <a:rPr lang="en-IN" b="1" i="0" dirty="0">
                <a:solidFill>
                  <a:schemeClr val="bg1"/>
                </a:solidFill>
                <a:effectLst/>
                <a:latin typeface="Times New Roman" panose="02020603050405020304" pitchFamily="18" charset="0"/>
                <a:cs typeface="Times New Roman" panose="02020603050405020304" pitchFamily="18" charset="0"/>
              </a:rPr>
              <a:t>1DA21CS028</a:t>
            </a:r>
            <a:r>
              <a:rPr lang="en-IN" b="1" dirty="0">
                <a:solidFill>
                  <a:schemeClr val="bg1"/>
                </a:solidFill>
                <a:latin typeface="Times New Roman" panose="02020603050405020304" pitchFamily="18" charset="0"/>
                <a:cs typeface="Times New Roman" panose="02020603050405020304" pitchFamily="18" charset="0"/>
              </a:rPr>
              <a:t>)</a:t>
            </a:r>
          </a:p>
          <a:p>
            <a:pPr marL="342900" indent="-342900">
              <a:buAutoNum type="arabicPeriod"/>
            </a:pPr>
            <a:r>
              <a:rPr lang="en-IN" b="1" i="0" dirty="0" err="1">
                <a:solidFill>
                  <a:schemeClr val="bg1"/>
                </a:solidFill>
                <a:effectLst/>
                <a:latin typeface="Times New Roman" panose="02020603050405020304" pitchFamily="18" charset="0"/>
                <a:cs typeface="Times New Roman" panose="02020603050405020304" pitchFamily="18" charset="0"/>
              </a:rPr>
              <a:t>Bharatkumar</a:t>
            </a:r>
            <a:r>
              <a:rPr lang="en-IN" b="1" i="0" dirty="0">
                <a:solidFill>
                  <a:schemeClr val="bg1"/>
                </a:solidFill>
                <a:effectLst/>
                <a:latin typeface="Times New Roman" panose="02020603050405020304" pitchFamily="18" charset="0"/>
                <a:cs typeface="Times New Roman" panose="02020603050405020304" pitchFamily="18" charset="0"/>
              </a:rPr>
              <a:t> N </a:t>
            </a:r>
            <a:r>
              <a:rPr lang="en-IN" b="1" i="0" dirty="0" err="1">
                <a:solidFill>
                  <a:schemeClr val="bg1"/>
                </a:solidFill>
                <a:effectLst/>
                <a:latin typeface="Times New Roman" panose="02020603050405020304" pitchFamily="18" charset="0"/>
                <a:cs typeface="Times New Roman" panose="02020603050405020304" pitchFamily="18" charset="0"/>
              </a:rPr>
              <a:t>Medegar</a:t>
            </a:r>
            <a:r>
              <a:rPr lang="en-IN" b="1" i="0" dirty="0">
                <a:solidFill>
                  <a:schemeClr val="bg1"/>
                </a:solidFill>
                <a:effectLst/>
                <a:latin typeface="Times New Roman" panose="02020603050405020304" pitchFamily="18" charset="0"/>
                <a:cs typeface="Times New Roman" panose="02020603050405020304" pitchFamily="18" charset="0"/>
              </a:rPr>
              <a:t>(1DA21CS033)</a:t>
            </a: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Arjun </a:t>
            </a:r>
            <a:r>
              <a:rPr lang="en-IN" b="1" i="0" dirty="0" err="1">
                <a:solidFill>
                  <a:schemeClr val="bg1"/>
                </a:solidFill>
                <a:effectLst/>
                <a:latin typeface="Times New Roman" panose="02020603050405020304" pitchFamily="18" charset="0"/>
                <a:cs typeface="Times New Roman" panose="02020603050405020304" pitchFamily="18" charset="0"/>
              </a:rPr>
              <a:t>Pundir</a:t>
            </a:r>
            <a:r>
              <a:rPr lang="en-IN" b="1" dirty="0">
                <a:solidFill>
                  <a:schemeClr val="bg1"/>
                </a:solidFill>
                <a:latin typeface="Times New Roman" panose="02020603050405020304" pitchFamily="18" charset="0"/>
                <a:cs typeface="Times New Roman" panose="02020603050405020304" pitchFamily="18" charset="0"/>
              </a:rPr>
              <a:t>(</a:t>
            </a:r>
            <a:r>
              <a:rPr lang="en-IN" b="1" i="0" dirty="0">
                <a:solidFill>
                  <a:schemeClr val="bg1"/>
                </a:solidFill>
                <a:effectLst/>
                <a:latin typeface="Times New Roman" panose="02020603050405020304" pitchFamily="18" charset="0"/>
                <a:cs typeface="Times New Roman" panose="02020603050405020304" pitchFamily="18" charset="0"/>
              </a:rPr>
              <a:t>1DA21CS026</a:t>
            </a:r>
            <a:r>
              <a:rPr lang="en-IN" b="1" dirty="0">
                <a:solidFill>
                  <a:schemeClr val="bg1"/>
                </a:solidFill>
                <a:latin typeface="Times New Roman" panose="02020603050405020304" pitchFamily="18" charset="0"/>
                <a:cs typeface="Times New Roman" panose="02020603050405020304" pitchFamily="18" charset="0"/>
              </a:rPr>
              <a:t>)</a:t>
            </a: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Ayushman Sharan(1DA21CS029)</a:t>
            </a: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Abhay Singh</a:t>
            </a:r>
            <a:r>
              <a:rPr lang="en-IN" b="1" dirty="0">
                <a:solidFill>
                  <a:schemeClr val="bg1"/>
                </a:solidFill>
                <a:latin typeface="Times New Roman" panose="02020603050405020304" pitchFamily="18" charset="0"/>
                <a:cs typeface="Times New Roman" panose="02020603050405020304" pitchFamily="18" charset="0"/>
              </a:rPr>
              <a:t>(</a:t>
            </a:r>
            <a:r>
              <a:rPr lang="en-IN" b="1" i="0" dirty="0">
                <a:solidFill>
                  <a:schemeClr val="bg1"/>
                </a:solidFill>
                <a:effectLst/>
                <a:latin typeface="Times New Roman" panose="02020603050405020304" pitchFamily="18" charset="0"/>
                <a:cs typeface="Times New Roman" panose="02020603050405020304" pitchFamily="18" charset="0"/>
              </a:rPr>
              <a:t>1DA21CS004</a:t>
            </a:r>
            <a:r>
              <a:rPr lang="en-IN" b="1" dirty="0">
                <a:solidFill>
                  <a:schemeClr val="bg1"/>
                </a:solidFill>
                <a:latin typeface="Times New Roman" panose="02020603050405020304" pitchFamily="18" charset="0"/>
                <a:cs typeface="Times New Roman" panose="02020603050405020304" pitchFamily="18" charset="0"/>
              </a:rPr>
              <a:t>)</a:t>
            </a:r>
          </a:p>
          <a:p>
            <a:pPr marL="342900" indent="-342900">
              <a:buAutoNum type="arabicPeriod"/>
            </a:pPr>
            <a:r>
              <a:rPr lang="en-IN" b="1" i="0" dirty="0">
                <a:solidFill>
                  <a:schemeClr val="bg1"/>
                </a:solidFill>
                <a:effectLst/>
                <a:latin typeface="Times New Roman" panose="02020603050405020304" pitchFamily="18" charset="0"/>
                <a:cs typeface="Times New Roman" panose="02020603050405020304" pitchFamily="18" charset="0"/>
              </a:rPr>
              <a:t>Akhil Kumar Tiwari(1DA21CS014)</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0388D6C-F382-2607-64FA-FD5450D4503F}"/>
              </a:ext>
            </a:extLst>
          </p:cNvPr>
          <p:cNvSpPr txBox="1"/>
          <p:nvPr/>
        </p:nvSpPr>
        <p:spPr>
          <a:xfrm>
            <a:off x="10619627" y="4139709"/>
            <a:ext cx="3849407" cy="1261884"/>
          </a:xfrm>
          <a:prstGeom prst="rect">
            <a:avLst/>
          </a:prstGeom>
          <a:noFill/>
        </p:spPr>
        <p:txBody>
          <a:bodyPr wrap="square" rtlCol="0">
            <a:spAutoFit/>
          </a:bodyPr>
          <a:lstStyle/>
          <a:p>
            <a:pPr algn="ctr"/>
            <a:r>
              <a:rPr lang="en-US" sz="2000" b="1" u="sng" dirty="0">
                <a:solidFill>
                  <a:schemeClr val="bg1"/>
                </a:solidFill>
                <a:latin typeface="Times New Roman" panose="02020603050405020304" pitchFamily="18" charset="0"/>
                <a:cs typeface="Times New Roman" panose="02020603050405020304" pitchFamily="18" charset="0"/>
              </a:rPr>
              <a:t>Subject:</a:t>
            </a:r>
          </a:p>
          <a:p>
            <a:pPr algn="ctr"/>
            <a:endParaRPr lang="en-US" sz="2000" b="1" u="sng" dirty="0">
              <a:solidFill>
                <a:schemeClr val="bg1"/>
              </a:solidFill>
              <a:latin typeface="Times New Roman" panose="02020603050405020304" pitchFamily="18" charset="0"/>
              <a:cs typeface="Times New Roman" panose="02020603050405020304" pitchFamily="18" charset="0"/>
            </a:endParaRPr>
          </a:p>
          <a:p>
            <a:pPr algn="ctr"/>
            <a:r>
              <a:rPr lang="en-IN" b="1" dirty="0">
                <a:solidFill>
                  <a:schemeClr val="bg1"/>
                </a:solidFill>
                <a:latin typeface="Times New Roman" panose="02020603050405020304" pitchFamily="18" charset="0"/>
                <a:cs typeface="Times New Roman" panose="02020603050405020304" pitchFamily="18" charset="0"/>
              </a:rPr>
              <a:t>INTERNET OF THINGS (IOT) (21CST702)</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8A232D7-7C4D-8135-95FE-2AE5374E05E1}"/>
              </a:ext>
            </a:extLst>
          </p:cNvPr>
          <p:cNvSpPr txBox="1"/>
          <p:nvPr/>
        </p:nvSpPr>
        <p:spPr>
          <a:xfrm>
            <a:off x="10732578" y="5682800"/>
            <a:ext cx="3709559" cy="1477328"/>
          </a:xfrm>
          <a:prstGeom prst="rect">
            <a:avLst/>
          </a:prstGeom>
          <a:noFill/>
        </p:spPr>
        <p:txBody>
          <a:bodyPr wrap="square">
            <a:spAutoFit/>
          </a:bodyPr>
          <a:lstStyle/>
          <a:p>
            <a:pPr algn="ctr"/>
            <a:r>
              <a:rPr lang="en-US" b="1" u="sng" dirty="0">
                <a:solidFill>
                  <a:schemeClr val="bg1"/>
                </a:solidFill>
                <a:latin typeface="Times New Roman" panose="02020603050405020304" pitchFamily="18" charset="0"/>
                <a:cs typeface="Times New Roman" panose="02020603050405020304" pitchFamily="18" charset="0"/>
              </a:rPr>
              <a:t>Under the guidance of ;</a:t>
            </a:r>
          </a:p>
          <a:p>
            <a:endParaRPr lang="en-US" b="1" u="sng" dirty="0">
              <a:solidFill>
                <a:schemeClr val="bg1"/>
              </a:solidFill>
              <a:latin typeface="Times New Roman" panose="02020603050405020304" pitchFamily="18" charset="0"/>
              <a:cs typeface="Times New Roman" panose="02020603050405020304" pitchFamily="18" charset="0"/>
            </a:endParaRPr>
          </a:p>
          <a:p>
            <a:pPr algn="ctr"/>
            <a:r>
              <a:rPr lang="en-US" b="1" dirty="0">
                <a:solidFill>
                  <a:schemeClr val="bg1"/>
                </a:solidFill>
                <a:latin typeface="Times New Roman" panose="02020603050405020304" pitchFamily="18" charset="0"/>
                <a:cs typeface="Times New Roman" panose="02020603050405020304" pitchFamily="18" charset="0"/>
              </a:rPr>
              <a:t>prof .</a:t>
            </a:r>
            <a:r>
              <a:rPr lang="en-IN" b="1" dirty="0">
                <a:solidFill>
                  <a:schemeClr val="bg1"/>
                </a:solidFill>
                <a:latin typeface="Times New Roman" panose="02020603050405020304" pitchFamily="18" charset="0"/>
                <a:cs typeface="Times New Roman" panose="02020603050405020304" pitchFamily="18" charset="0"/>
              </a:rPr>
              <a:t> Lavanya Santhosh </a:t>
            </a:r>
            <a:endParaRPr lang="en-US" b="1" dirty="0">
              <a:solidFill>
                <a:schemeClr val="bg1"/>
              </a:solidFill>
              <a:latin typeface="Times New Roman" panose="02020603050405020304" pitchFamily="18" charset="0"/>
              <a:cs typeface="Times New Roman" panose="02020603050405020304" pitchFamily="18" charset="0"/>
            </a:endParaRPr>
          </a:p>
          <a:p>
            <a:pPr algn="ctr"/>
            <a:r>
              <a:rPr lang="en-US" b="1" dirty="0">
                <a:solidFill>
                  <a:schemeClr val="bg1"/>
                </a:solidFill>
                <a:latin typeface="Times New Roman" panose="02020603050405020304" pitchFamily="18" charset="0"/>
                <a:cs typeface="Times New Roman" panose="02020603050405020304" pitchFamily="18" charset="0"/>
              </a:rPr>
              <a:t>Assistant Professor </a:t>
            </a:r>
          </a:p>
          <a:p>
            <a:pPr algn="ctr"/>
            <a:r>
              <a:rPr lang="en-US" b="1" dirty="0">
                <a:solidFill>
                  <a:schemeClr val="bg1"/>
                </a:solidFill>
                <a:latin typeface="Times New Roman" panose="02020603050405020304" pitchFamily="18" charset="0"/>
                <a:cs typeface="Times New Roman" panose="02020603050405020304" pitchFamily="18" charset="0"/>
              </a:rPr>
              <a:t>Dr</a:t>
            </a:r>
            <a:r>
              <a:rPr lang="en-IN" b="1" dirty="0">
                <a:solidFill>
                  <a:schemeClr val="bg1"/>
                </a:solidFill>
                <a:latin typeface="Times New Roman" panose="02020603050405020304" pitchFamily="18" charset="0"/>
                <a:cs typeface="Times New Roman" panose="02020603050405020304" pitchFamily="18" charset="0"/>
              </a:rPr>
              <a:t>.AIT</a:t>
            </a:r>
            <a:endParaRPr lang="en-US"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F4FB-F4B3-88BF-EED6-25E5F694487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9A7FD7D-2D0A-98BD-15D0-3CCB93A26D92}"/>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itle 3">
            <a:extLst>
              <a:ext uri="{FF2B5EF4-FFF2-40B4-BE49-F238E27FC236}">
                <a16:creationId xmlns:a16="http://schemas.microsoft.com/office/drawing/2014/main" id="{EB3FEFE3-1EF2-104F-B92F-56B0A45D171C}"/>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87E7A39-0ADF-E0B5-EFCB-87A8816E07B7}"/>
              </a:ext>
            </a:extLst>
          </p:cNvPr>
          <p:cNvSpPr txBox="1"/>
          <p:nvPr/>
        </p:nvSpPr>
        <p:spPr>
          <a:xfrm>
            <a:off x="10757" y="615743"/>
            <a:ext cx="9133243" cy="2037545"/>
          </a:xfrm>
          <a:prstGeom prst="rect">
            <a:avLst/>
          </a:prstGeom>
          <a:noFill/>
        </p:spPr>
        <p:txBody>
          <a:bodyPr wrap="square">
            <a:spAutoFit/>
          </a:bodyPr>
          <a:lstStyle/>
          <a:p>
            <a:pPr algn="just"/>
            <a:r>
              <a:rPr lang="en-IN" sz="2000" b="1" u="sng" dirty="0">
                <a:solidFill>
                  <a:schemeClr val="bg1"/>
                </a:solidFill>
                <a:latin typeface="Times New Roman" panose="02020603050405020304" pitchFamily="18" charset="0"/>
                <a:cs typeface="Times New Roman" panose="02020603050405020304" pitchFamily="18" charset="0"/>
              </a:rPr>
              <a:t>Global Grouping</a:t>
            </a:r>
          </a:p>
          <a:p>
            <a:pPr algn="just"/>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All the streams can be grouped and forward to one bolt. This grouping sends tuples generated by all instances of the source to a single target instance (specifically, pick the worker with lowest ID).</a:t>
            </a:r>
          </a:p>
        </p:txBody>
      </p:sp>
      <p:pic>
        <p:nvPicPr>
          <p:cNvPr id="6" name="Picture 5" descr="Global Grouping">
            <a:extLst>
              <a:ext uri="{FF2B5EF4-FFF2-40B4-BE49-F238E27FC236}">
                <a16:creationId xmlns:a16="http://schemas.microsoft.com/office/drawing/2014/main" id="{21ABD214-0D18-8875-BBA6-7E241DD05A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4796" y="3123191"/>
            <a:ext cx="8236323" cy="4490666"/>
          </a:xfrm>
          <a:prstGeom prst="rect">
            <a:avLst/>
          </a:prstGeom>
          <a:noFill/>
          <a:ln>
            <a:noFill/>
          </a:ln>
        </p:spPr>
      </p:pic>
    </p:spTree>
    <p:extLst>
      <p:ext uri="{BB962C8B-B14F-4D97-AF65-F5344CB8AC3E}">
        <p14:creationId xmlns:p14="http://schemas.microsoft.com/office/powerpoint/2010/main" val="725857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88A13-7927-586F-08FF-6951FFACB13E}"/>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A070724B-304F-1BF5-220A-3676685D4461}"/>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36C7656-A320-13EC-F1FE-08A47CC3320A}"/>
              </a:ext>
            </a:extLst>
          </p:cNvPr>
          <p:cNvSpPr txBox="1"/>
          <p:nvPr/>
        </p:nvSpPr>
        <p:spPr>
          <a:xfrm>
            <a:off x="10757" y="615743"/>
            <a:ext cx="9133243" cy="1631216"/>
          </a:xfrm>
          <a:prstGeom prst="rect">
            <a:avLst/>
          </a:prstGeom>
          <a:noFill/>
        </p:spPr>
        <p:txBody>
          <a:bodyPr wrap="square">
            <a:spAutoFit/>
          </a:bodyPr>
          <a:lstStyle/>
          <a:p>
            <a:pPr algn="just"/>
            <a:r>
              <a:rPr lang="en-US" sz="2000" b="1" u="sng" dirty="0">
                <a:solidFill>
                  <a:schemeClr val="bg1"/>
                </a:solidFill>
                <a:latin typeface="Times New Roman" panose="02020603050405020304" pitchFamily="18" charset="0"/>
                <a:cs typeface="Times New Roman" panose="02020603050405020304" pitchFamily="18" charset="0"/>
              </a:rPr>
              <a:t>All Grouping</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All Grouping sends a single copy of each tuple to all instances of the receiving bolt. This kind of grouping is used to send signals to bolts. All grouping is useful for join operations.</a:t>
            </a:r>
          </a:p>
        </p:txBody>
      </p:sp>
      <p:pic>
        <p:nvPicPr>
          <p:cNvPr id="3" name="Picture 2" descr="All Grouping">
            <a:extLst>
              <a:ext uri="{FF2B5EF4-FFF2-40B4-BE49-F238E27FC236}">
                <a16:creationId xmlns:a16="http://schemas.microsoft.com/office/drawing/2014/main" id="{EE0A1F4A-6A63-B7B5-5754-D0B912685A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400" y="2558414"/>
            <a:ext cx="8193293" cy="4939665"/>
          </a:xfrm>
          <a:prstGeom prst="rect">
            <a:avLst/>
          </a:prstGeom>
          <a:noFill/>
          <a:ln>
            <a:noFill/>
          </a:ln>
        </p:spPr>
      </p:pic>
      <p:pic>
        <p:nvPicPr>
          <p:cNvPr id="7" name="Image 0" descr="preencoded.png">
            <a:extLst>
              <a:ext uri="{FF2B5EF4-FFF2-40B4-BE49-F238E27FC236}">
                <a16:creationId xmlns:a16="http://schemas.microsoft.com/office/drawing/2014/main" id="{37540070-85DA-F056-39FD-6DCFF4406B5D}"/>
              </a:ext>
            </a:extLst>
          </p:cNvPr>
          <p:cNvPicPr>
            <a:picLocks noChangeAspect="1"/>
          </p:cNvPicPr>
          <p:nvPr/>
        </p:nvPicPr>
        <p:blipFill>
          <a:blip r:embed="rId4"/>
          <a:stretch>
            <a:fillRect/>
          </a:stretch>
        </p:blipFill>
        <p:spPr>
          <a:xfrm>
            <a:off x="9240819" y="0"/>
            <a:ext cx="5486400" cy="8229600"/>
          </a:xfrm>
          <a:prstGeom prst="rect">
            <a:avLst/>
          </a:prstGeom>
        </p:spPr>
      </p:pic>
    </p:spTree>
    <p:extLst>
      <p:ext uri="{BB962C8B-B14F-4D97-AF65-F5344CB8AC3E}">
        <p14:creationId xmlns:p14="http://schemas.microsoft.com/office/powerpoint/2010/main" val="246469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25545" y="242498"/>
            <a:ext cx="7611785" cy="704017"/>
          </a:xfrm>
          <a:prstGeom prst="rect">
            <a:avLst/>
          </a:prstGeom>
          <a:noFill/>
          <a:ln/>
        </p:spPr>
        <p:txBody>
          <a:bodyPr wrap="none" lIns="0" tIns="0" rIns="0" bIns="0" rtlCol="0" anchor="t"/>
          <a:lstStyle/>
          <a:p>
            <a:pPr marL="0" indent="0">
              <a:lnSpc>
                <a:spcPts val="5500"/>
              </a:lnSpc>
              <a:buNone/>
            </a:pPr>
            <a:r>
              <a:rPr lang="en-US" sz="4400" dirty="0">
                <a:solidFill>
                  <a:schemeClr val="bg1"/>
                </a:solidFill>
                <a:latin typeface="Times New Roman" panose="02020603050405020304" pitchFamily="18" charset="0"/>
                <a:cs typeface="Times New Roman" panose="02020603050405020304" pitchFamily="18" charset="0"/>
              </a:rPr>
              <a:t>Index</a:t>
            </a:r>
            <a:endParaRPr lang="en-US" sz="4400" dirty="0">
              <a:solidFill>
                <a:schemeClr val="bg1"/>
              </a:solidFill>
            </a:endParaRPr>
          </a:p>
        </p:txBody>
      </p:sp>
      <p:sp>
        <p:nvSpPr>
          <p:cNvPr id="9" name="Content Placeholder 2">
            <a:extLst>
              <a:ext uri="{FF2B5EF4-FFF2-40B4-BE49-F238E27FC236}">
                <a16:creationId xmlns:a16="http://schemas.microsoft.com/office/drawing/2014/main" id="{C9AC61B8-BFAE-7CE6-8244-78D9D6CFB4E8}"/>
              </a:ext>
            </a:extLst>
          </p:cNvPr>
          <p:cNvSpPr txBox="1">
            <a:spLocks/>
          </p:cNvSpPr>
          <p:nvPr/>
        </p:nvSpPr>
        <p:spPr>
          <a:xfrm>
            <a:off x="411605" y="925000"/>
            <a:ext cx="10023311" cy="53966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Apache Storm – Home Apache Storm</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Introduction Apache Storm </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Core Concepts Apache Storm – Cluster Architecture</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Apache Storm – Workflow</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Storm - Distributed </a:t>
            </a:r>
            <a:r>
              <a:rPr lang="en-US" sz="2400" dirty="0" err="1">
                <a:solidFill>
                  <a:schemeClr val="bg1"/>
                </a:solidFill>
                <a:latin typeface="Times New Roman" panose="02020603050405020304" pitchFamily="18" charset="0"/>
                <a:cs typeface="Times New Roman" panose="02020603050405020304" pitchFamily="18" charset="0"/>
              </a:rPr>
              <a:t>Msging</a:t>
            </a:r>
            <a:r>
              <a:rPr lang="en-US" sz="2400" dirty="0">
                <a:solidFill>
                  <a:schemeClr val="bg1"/>
                </a:solidFill>
                <a:latin typeface="Times New Roman" panose="02020603050405020304" pitchFamily="18" charset="0"/>
                <a:cs typeface="Times New Roman" panose="02020603050405020304" pitchFamily="18" charset="0"/>
              </a:rPr>
              <a:t> System</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Apache Storm - Working Example</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Apache Storm – Trident</a:t>
            </a:r>
          </a:p>
          <a:p>
            <a:pPr algn="just">
              <a:lnSpc>
                <a:spcPct val="200000"/>
              </a:lnSpc>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Apache Storm in Twitter</a:t>
            </a:r>
          </a:p>
        </p:txBody>
      </p:sp>
      <p:sp>
        <p:nvSpPr>
          <p:cNvPr id="10" name="TextBox 9">
            <a:extLst>
              <a:ext uri="{FF2B5EF4-FFF2-40B4-BE49-F238E27FC236}">
                <a16:creationId xmlns:a16="http://schemas.microsoft.com/office/drawing/2014/main" id="{CE1D648C-A972-200B-94BE-9FB15FB9AB64}"/>
              </a:ext>
            </a:extLst>
          </p:cNvPr>
          <p:cNvSpPr txBox="1"/>
          <p:nvPr/>
        </p:nvSpPr>
        <p:spPr>
          <a:xfrm>
            <a:off x="11424621" y="7702475"/>
            <a:ext cx="3603812" cy="400110"/>
          </a:xfrm>
          <a:prstGeom prst="rect">
            <a:avLst/>
          </a:prstGeom>
          <a:noFill/>
        </p:spPr>
        <p:txBody>
          <a:bodyPr wrap="square" rtlCol="0">
            <a:spAutoFit/>
          </a:bodyPr>
          <a:lstStyle/>
          <a:p>
            <a:r>
              <a:rPr lang="en-US" sz="2000" dirty="0">
                <a:solidFill>
                  <a:srgbClr val="FFFFFF"/>
                </a:solidFill>
                <a:highlight>
                  <a:srgbClr val="000000"/>
                </a:highlight>
                <a:latin typeface="Times New Roman" panose="02020603050405020304" pitchFamily="18" charset="0"/>
                <a:ea typeface="Nunito Semi Bold" pitchFamily="34" charset="-122"/>
                <a:cs typeface="Times New Roman" panose="02020603050405020304" pitchFamily="18" charset="0"/>
              </a:rPr>
              <a:t>Introduction to Apache Storm</a:t>
            </a:r>
            <a:endParaRPr lang="en-US" sz="2000" dirty="0">
              <a:highlight>
                <a:srgbClr val="0000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886"/>
          </a:xfrm>
          <a:prstGeom prst="rect">
            <a:avLst/>
          </a:prstGeom>
        </p:spPr>
      </p:pic>
      <p:sp>
        <p:nvSpPr>
          <p:cNvPr id="6" name="Text 3"/>
          <p:cNvSpPr/>
          <p:nvPr/>
        </p:nvSpPr>
        <p:spPr>
          <a:xfrm>
            <a:off x="1048107" y="2496860"/>
            <a:ext cx="3288863" cy="369927"/>
          </a:xfrm>
          <a:prstGeom prst="rect">
            <a:avLst/>
          </a:prstGeom>
          <a:noFill/>
          <a:ln/>
        </p:spPr>
        <p:txBody>
          <a:bodyPr wrap="none" lIns="0" tIns="0" rIns="0" bIns="0" rtlCol="0" anchor="t"/>
          <a:lstStyle/>
          <a:p>
            <a:pPr marL="0" indent="0">
              <a:lnSpc>
                <a:spcPts val="2900"/>
              </a:lnSpc>
              <a:buNone/>
            </a:pPr>
            <a:r>
              <a:rPr lang="en-IN" dirty="0"/>
              <a:t>Tuple</a:t>
            </a:r>
            <a:endParaRPr lang="en-US" sz="1800" dirty="0"/>
          </a:p>
        </p:txBody>
      </p:sp>
      <p:sp>
        <p:nvSpPr>
          <p:cNvPr id="17" name="Title 3">
            <a:extLst>
              <a:ext uri="{FF2B5EF4-FFF2-40B4-BE49-F238E27FC236}">
                <a16:creationId xmlns:a16="http://schemas.microsoft.com/office/drawing/2014/main" id="{8243FBA7-3AFC-E1B1-045D-8A0F1ECC97D2}"/>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6BC1BB3D-D53A-FB4F-A88D-7CF33FB9F9B1}"/>
              </a:ext>
            </a:extLst>
          </p:cNvPr>
          <p:cNvSpPr txBox="1"/>
          <p:nvPr/>
        </p:nvSpPr>
        <p:spPr>
          <a:xfrm>
            <a:off x="0" y="441697"/>
            <a:ext cx="9014908" cy="2195794"/>
          </a:xfrm>
          <a:prstGeom prst="rect">
            <a:avLst/>
          </a:prstGeom>
          <a:noFill/>
        </p:spPr>
        <p:txBody>
          <a:bodyPr wrap="square">
            <a:spAutoFit/>
          </a:bodyPr>
          <a:lstStyle/>
          <a:p>
            <a:pPr marL="285750" lvl="0" indent="-285750" algn="just">
              <a:lnSpc>
                <a:spcPct val="200000"/>
              </a:lnSpc>
              <a:buSzPts val="1000"/>
              <a:buFont typeface="Wingdings" panose="05000000000000000000" pitchFamily="2" charset="2"/>
              <a:buChar char="Ø"/>
              <a:tabLst>
                <a:tab pos="457200" algn="l"/>
              </a:tabLst>
            </a:pPr>
            <a:r>
              <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Apache Storm reads raw stream of real-time data from one end and passes it through a sequence of small processing units and output the processed / useful information at the other end.</a:t>
            </a:r>
          </a:p>
        </p:txBody>
      </p:sp>
      <p:sp>
        <p:nvSpPr>
          <p:cNvPr id="25" name="TextBox 24">
            <a:extLst>
              <a:ext uri="{FF2B5EF4-FFF2-40B4-BE49-F238E27FC236}">
                <a16:creationId xmlns:a16="http://schemas.microsoft.com/office/drawing/2014/main" id="{E56BECB8-07D5-1A5F-93A1-29DE9D892760}"/>
              </a:ext>
            </a:extLst>
          </p:cNvPr>
          <p:cNvSpPr txBox="1"/>
          <p:nvPr/>
        </p:nvSpPr>
        <p:spPr>
          <a:xfrm>
            <a:off x="0" y="2849543"/>
            <a:ext cx="9014908" cy="579967"/>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Lst>
            </a:pPr>
            <a:r>
              <a:rPr lang="en-IN" sz="2400" dirty="0">
                <a:solidFill>
                  <a:schemeClr val="accent6">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Let us now have a closer look at the components of Apache Storm.</a:t>
            </a:r>
            <a:endParaRPr lang="en-IN" sz="2400" dirty="0">
              <a:solidFill>
                <a:schemeClr val="accent6">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6" name="Picture 25" descr="Core Concept">
            <a:extLst>
              <a:ext uri="{FF2B5EF4-FFF2-40B4-BE49-F238E27FC236}">
                <a16:creationId xmlns:a16="http://schemas.microsoft.com/office/drawing/2014/main" id="{430F0475-13F7-A272-1068-84FF7E062C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530" y="3543078"/>
            <a:ext cx="8779377" cy="43853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6" name="TextBox 15">
            <a:extLst>
              <a:ext uri="{FF2B5EF4-FFF2-40B4-BE49-F238E27FC236}">
                <a16:creationId xmlns:a16="http://schemas.microsoft.com/office/drawing/2014/main" id="{0E05D9FA-261F-A8B1-DE7A-21EA33DC113C}"/>
              </a:ext>
            </a:extLst>
          </p:cNvPr>
          <p:cNvSpPr txBox="1"/>
          <p:nvPr/>
        </p:nvSpPr>
        <p:spPr>
          <a:xfrm>
            <a:off x="11424621" y="7702475"/>
            <a:ext cx="3603812" cy="400110"/>
          </a:xfrm>
          <a:prstGeom prst="rect">
            <a:avLst/>
          </a:prstGeom>
          <a:noFill/>
        </p:spPr>
        <p:txBody>
          <a:bodyPr wrap="square" rtlCol="0">
            <a:spAutoFit/>
          </a:bodyPr>
          <a:lstStyle/>
          <a:p>
            <a:r>
              <a:rPr lang="en-US" sz="2000" dirty="0">
                <a:solidFill>
                  <a:srgbClr val="FFFFFF"/>
                </a:solidFill>
                <a:highlight>
                  <a:srgbClr val="000000"/>
                </a:highlight>
                <a:latin typeface="Times New Roman" panose="02020603050405020304" pitchFamily="18" charset="0"/>
                <a:ea typeface="Nunito Semi Bold" pitchFamily="34" charset="-122"/>
                <a:cs typeface="Times New Roman" panose="02020603050405020304" pitchFamily="18" charset="0"/>
              </a:rPr>
              <a:t>Introduction to Apache Storm</a:t>
            </a:r>
            <a:endParaRPr lang="en-US" sz="2000" dirty="0">
              <a:highlight>
                <a:srgbClr val="000000"/>
              </a:highlight>
              <a:latin typeface="Times New Roman" panose="02020603050405020304" pitchFamily="18" charset="0"/>
              <a:cs typeface="Times New Roman" panose="02020603050405020304" pitchFamily="18" charset="0"/>
            </a:endParaRPr>
          </a:p>
        </p:txBody>
      </p:sp>
      <p:sp>
        <p:nvSpPr>
          <p:cNvPr id="17" name="Title 3">
            <a:extLst>
              <a:ext uri="{FF2B5EF4-FFF2-40B4-BE49-F238E27FC236}">
                <a16:creationId xmlns:a16="http://schemas.microsoft.com/office/drawing/2014/main" id="{1744F73A-31BE-DE6D-E068-690F79DF31E7}"/>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79C2CD42-33B9-DC91-FACC-5BDA2E53CD30}"/>
              </a:ext>
            </a:extLst>
          </p:cNvPr>
          <p:cNvSpPr txBox="1"/>
          <p:nvPr/>
        </p:nvSpPr>
        <p:spPr>
          <a:xfrm>
            <a:off x="0" y="586585"/>
            <a:ext cx="8875059" cy="498663"/>
          </a:xfrm>
          <a:prstGeom prst="rect">
            <a:avLst/>
          </a:prstGeom>
          <a:noFill/>
        </p:spPr>
        <p:txBody>
          <a:bodyPr wrap="square">
            <a:spAutoFit/>
          </a:bodyPr>
          <a:lstStyle/>
          <a:p>
            <a:pPr lvl="0" algn="just">
              <a:lnSpc>
                <a:spcPct val="150000"/>
              </a:lnSpc>
              <a:buSzPts val="1000"/>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following diagram depicts the core concept of Apache Storm.</a:t>
            </a:r>
            <a:endParaRPr lang="en-IN"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F631FBB2-B66D-A3C4-88F6-40BBF5C90EAC}"/>
              </a:ext>
            </a:extLst>
          </p:cNvPr>
          <p:cNvPicPr>
            <a:picLocks noChangeAspect="1"/>
          </p:cNvPicPr>
          <p:nvPr/>
        </p:nvPicPr>
        <p:blipFill>
          <a:blip r:embed="rId4"/>
          <a:stretch>
            <a:fillRect/>
          </a:stretch>
        </p:blipFill>
        <p:spPr>
          <a:xfrm>
            <a:off x="376518" y="1504111"/>
            <a:ext cx="8369449" cy="58433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A9D61-DDAA-1FBB-232F-D3681935770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75990F-7B5F-FE1A-5788-67916A3B531E}"/>
              </a:ext>
            </a:extLst>
          </p:cNvPr>
          <p:cNvPicPr>
            <a:picLocks noChangeAspect="1"/>
          </p:cNvPicPr>
          <p:nvPr/>
        </p:nvPicPr>
        <p:blipFill>
          <a:blip r:embed="rId3"/>
          <a:stretch>
            <a:fillRect/>
          </a:stretch>
        </p:blipFill>
        <p:spPr>
          <a:xfrm>
            <a:off x="9144000" y="0"/>
            <a:ext cx="5486400" cy="8229600"/>
          </a:xfrm>
          <a:prstGeom prst="rect">
            <a:avLst/>
          </a:prstGeom>
        </p:spPr>
      </p:pic>
      <p:sp>
        <p:nvSpPr>
          <p:cNvPr id="16" name="TextBox 15">
            <a:extLst>
              <a:ext uri="{FF2B5EF4-FFF2-40B4-BE49-F238E27FC236}">
                <a16:creationId xmlns:a16="http://schemas.microsoft.com/office/drawing/2014/main" id="{06D21F60-D507-B25E-848A-DE89760871AF}"/>
              </a:ext>
            </a:extLst>
          </p:cNvPr>
          <p:cNvSpPr txBox="1"/>
          <p:nvPr/>
        </p:nvSpPr>
        <p:spPr>
          <a:xfrm>
            <a:off x="11424621" y="7702475"/>
            <a:ext cx="3603812" cy="400110"/>
          </a:xfrm>
          <a:prstGeom prst="rect">
            <a:avLst/>
          </a:prstGeom>
          <a:noFill/>
        </p:spPr>
        <p:txBody>
          <a:bodyPr wrap="square" rtlCol="0">
            <a:spAutoFit/>
          </a:bodyPr>
          <a:lstStyle/>
          <a:p>
            <a:r>
              <a:rPr lang="en-US" sz="2000" dirty="0">
                <a:solidFill>
                  <a:srgbClr val="FFFFFF"/>
                </a:solidFill>
                <a:highlight>
                  <a:srgbClr val="000000"/>
                </a:highlight>
                <a:latin typeface="Times New Roman" panose="02020603050405020304" pitchFamily="18" charset="0"/>
                <a:ea typeface="Nunito Semi Bold" pitchFamily="34" charset="-122"/>
                <a:cs typeface="Times New Roman" panose="02020603050405020304" pitchFamily="18" charset="0"/>
              </a:rPr>
              <a:t>Introduction to Apache Storm</a:t>
            </a:r>
            <a:endParaRPr lang="en-US" sz="2000" dirty="0">
              <a:highlight>
                <a:srgbClr val="000000"/>
              </a:highlight>
              <a:latin typeface="Times New Roman" panose="02020603050405020304" pitchFamily="18" charset="0"/>
              <a:cs typeface="Times New Roman" panose="02020603050405020304" pitchFamily="18" charset="0"/>
            </a:endParaRPr>
          </a:p>
        </p:txBody>
      </p:sp>
      <p:sp>
        <p:nvSpPr>
          <p:cNvPr id="17" name="Title 3">
            <a:extLst>
              <a:ext uri="{FF2B5EF4-FFF2-40B4-BE49-F238E27FC236}">
                <a16:creationId xmlns:a16="http://schemas.microsoft.com/office/drawing/2014/main" id="{22AD0F3F-3941-CB7C-8530-BE7CCFEC74F9}"/>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1ED5EAD-70BF-8BE4-4E74-D8528D641662}"/>
              </a:ext>
            </a:extLst>
          </p:cNvPr>
          <p:cNvSpPr txBox="1"/>
          <p:nvPr/>
        </p:nvSpPr>
        <p:spPr>
          <a:xfrm>
            <a:off x="193638" y="619445"/>
            <a:ext cx="7368988" cy="498663"/>
          </a:xfrm>
          <a:prstGeom prst="rect">
            <a:avLst/>
          </a:prstGeom>
          <a:noFill/>
        </p:spPr>
        <p:txBody>
          <a:bodyPr wrap="square">
            <a:spAutoFit/>
          </a:bodyPr>
          <a:lstStyle/>
          <a:p>
            <a:pPr lvl="0" algn="just">
              <a:lnSpc>
                <a:spcPct val="150000"/>
              </a:lnSpc>
              <a:buSzPts val="1000"/>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following diagram depicts the core concept of Apache Storm.</a:t>
            </a:r>
            <a:endParaRPr lang="en-IN"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36FEA9B-C3BD-3C69-4D6D-00327FA3219F}"/>
              </a:ext>
            </a:extLst>
          </p:cNvPr>
          <p:cNvPicPr>
            <a:picLocks noChangeAspect="1"/>
          </p:cNvPicPr>
          <p:nvPr/>
        </p:nvPicPr>
        <p:blipFill>
          <a:blip r:embed="rId4"/>
          <a:stretch>
            <a:fillRect/>
          </a:stretch>
        </p:blipFill>
        <p:spPr>
          <a:xfrm>
            <a:off x="346656" y="1431354"/>
            <a:ext cx="8496130" cy="5787027"/>
          </a:xfrm>
          <a:prstGeom prst="rect">
            <a:avLst/>
          </a:prstGeom>
        </p:spPr>
      </p:pic>
    </p:spTree>
    <p:extLst>
      <p:ext uri="{BB962C8B-B14F-4D97-AF65-F5344CB8AC3E}">
        <p14:creationId xmlns:p14="http://schemas.microsoft.com/office/powerpoint/2010/main" val="365292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262F-F0DD-4420-A5C0-19573E6AE99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1DD8599-B325-391C-5F57-20975C17F1F2}"/>
              </a:ext>
            </a:extLst>
          </p:cNvPr>
          <p:cNvPicPr>
            <a:picLocks noChangeAspect="1"/>
          </p:cNvPicPr>
          <p:nvPr/>
        </p:nvPicPr>
        <p:blipFill>
          <a:blip r:embed="rId3"/>
          <a:stretch>
            <a:fillRect/>
          </a:stretch>
        </p:blipFill>
        <p:spPr>
          <a:xfrm>
            <a:off x="9144000" y="0"/>
            <a:ext cx="5486400" cy="8229600"/>
          </a:xfrm>
          <a:prstGeom prst="rect">
            <a:avLst/>
          </a:prstGeom>
        </p:spPr>
      </p:pic>
      <p:sp>
        <p:nvSpPr>
          <p:cNvPr id="16" name="TextBox 15">
            <a:extLst>
              <a:ext uri="{FF2B5EF4-FFF2-40B4-BE49-F238E27FC236}">
                <a16:creationId xmlns:a16="http://schemas.microsoft.com/office/drawing/2014/main" id="{B9A4B5E9-C876-0060-212E-790AE908BAF3}"/>
              </a:ext>
            </a:extLst>
          </p:cNvPr>
          <p:cNvSpPr txBox="1"/>
          <p:nvPr/>
        </p:nvSpPr>
        <p:spPr>
          <a:xfrm>
            <a:off x="11424621" y="7702475"/>
            <a:ext cx="3603812" cy="400110"/>
          </a:xfrm>
          <a:prstGeom prst="rect">
            <a:avLst/>
          </a:prstGeom>
          <a:noFill/>
        </p:spPr>
        <p:txBody>
          <a:bodyPr wrap="square" rtlCol="0">
            <a:spAutoFit/>
          </a:bodyPr>
          <a:lstStyle/>
          <a:p>
            <a:r>
              <a:rPr lang="en-US" sz="2000" dirty="0">
                <a:solidFill>
                  <a:srgbClr val="FFFFFF"/>
                </a:solidFill>
                <a:highlight>
                  <a:srgbClr val="000000"/>
                </a:highlight>
                <a:latin typeface="Times New Roman" panose="02020603050405020304" pitchFamily="18" charset="0"/>
                <a:ea typeface="Nunito Semi Bold" pitchFamily="34" charset="-122"/>
                <a:cs typeface="Times New Roman" panose="02020603050405020304" pitchFamily="18" charset="0"/>
              </a:rPr>
              <a:t>Introduction to Apache Storm</a:t>
            </a:r>
            <a:endParaRPr lang="en-US" sz="2000" dirty="0">
              <a:highlight>
                <a:srgbClr val="000000"/>
              </a:highlight>
              <a:latin typeface="Times New Roman" panose="02020603050405020304" pitchFamily="18" charset="0"/>
              <a:cs typeface="Times New Roman" panose="02020603050405020304" pitchFamily="18" charset="0"/>
            </a:endParaRPr>
          </a:p>
        </p:txBody>
      </p:sp>
      <p:sp>
        <p:nvSpPr>
          <p:cNvPr id="17" name="Title 3">
            <a:extLst>
              <a:ext uri="{FF2B5EF4-FFF2-40B4-BE49-F238E27FC236}">
                <a16:creationId xmlns:a16="http://schemas.microsoft.com/office/drawing/2014/main" id="{ADCA5AA6-335C-869D-BEF8-4150F0ACD54D}"/>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CBFBA41-5B35-1D5C-DF9F-31E72E38264F}"/>
              </a:ext>
            </a:extLst>
          </p:cNvPr>
          <p:cNvSpPr txBox="1"/>
          <p:nvPr/>
        </p:nvSpPr>
        <p:spPr>
          <a:xfrm>
            <a:off x="193638" y="479595"/>
            <a:ext cx="7368988" cy="498663"/>
          </a:xfrm>
          <a:prstGeom prst="rect">
            <a:avLst/>
          </a:prstGeom>
          <a:noFill/>
        </p:spPr>
        <p:txBody>
          <a:bodyPr wrap="square">
            <a:spAutoFit/>
          </a:bodyPr>
          <a:lstStyle/>
          <a:p>
            <a:pPr lvl="0" algn="just">
              <a:lnSpc>
                <a:spcPct val="150000"/>
              </a:lnSpc>
              <a:buSzPts val="1000"/>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following diagram depicts the core concept of Apache Storm.</a:t>
            </a:r>
            <a:endParaRPr lang="en-IN"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1A59213-3660-EF16-DD5A-3A57A5F71BBA}"/>
              </a:ext>
            </a:extLst>
          </p:cNvPr>
          <p:cNvSpPr txBox="1"/>
          <p:nvPr/>
        </p:nvSpPr>
        <p:spPr>
          <a:xfrm>
            <a:off x="193638" y="978258"/>
            <a:ext cx="8574737" cy="3372077"/>
          </a:xfrm>
          <a:prstGeom prst="rect">
            <a:avLst/>
          </a:prstGeom>
          <a:noFill/>
        </p:spPr>
        <p:txBody>
          <a:bodyPr wrap="square">
            <a:spAutoFit/>
          </a:bodyPr>
          <a:lstStyle/>
          <a:p>
            <a:pPr>
              <a:lnSpc>
                <a:spcPct val="150000"/>
              </a:lnSpc>
            </a:pPr>
            <a:r>
              <a:rPr lang="en-IN" sz="1600" b="1" dirty="0">
                <a:solidFill>
                  <a:schemeClr val="accent6"/>
                </a:solidFill>
                <a:latin typeface="Times New Roman" panose="02020603050405020304" pitchFamily="18" charset="0"/>
                <a:cs typeface="Times New Roman" panose="02020603050405020304" pitchFamily="18" charset="0"/>
              </a:rPr>
              <a:t>Example: Twitter Analysis</a:t>
            </a:r>
          </a:p>
          <a:p>
            <a:pPr>
              <a:lnSpc>
                <a:spcPct val="150000"/>
              </a:lnSpc>
            </a:pPr>
            <a:r>
              <a:rPr lang="en-IN" sz="1600" dirty="0">
                <a:solidFill>
                  <a:schemeClr val="bg2"/>
                </a:solidFill>
                <a:latin typeface="Times New Roman" panose="02020603050405020304" pitchFamily="18" charset="0"/>
                <a:cs typeface="Times New Roman" panose="02020603050405020304" pitchFamily="18" charset="0"/>
              </a:rPr>
              <a:t>Input: Tweets are fetched from the Twitter Streaming API by a spout, which emits them as tuples, e.g., ["username", "tweet"].</a:t>
            </a:r>
          </a:p>
          <a:p>
            <a:pPr>
              <a:lnSpc>
                <a:spcPct val="150000"/>
              </a:lnSpc>
            </a:pPr>
            <a:r>
              <a:rPr lang="en-IN" sz="1600" dirty="0">
                <a:solidFill>
                  <a:schemeClr val="accent6"/>
                </a:solidFill>
                <a:latin typeface="Times New Roman" panose="02020603050405020304" pitchFamily="18" charset="0"/>
                <a:cs typeface="Times New Roman" panose="02020603050405020304" pitchFamily="18" charset="0"/>
              </a:rPr>
              <a:t>Processing:</a:t>
            </a:r>
          </a:p>
          <a:p>
            <a:pPr marL="285750" indent="-285750">
              <a:lnSpc>
                <a:spcPct val="15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Bolt 1 splits the tweet into words.</a:t>
            </a:r>
          </a:p>
          <a:p>
            <a:pPr marL="285750" indent="-285750">
              <a:lnSpc>
                <a:spcPct val="15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Bolt 2 calculates the word count.</a:t>
            </a:r>
          </a:p>
          <a:p>
            <a:pPr marL="285750" indent="-285750">
              <a:lnSpc>
                <a:spcPct val="15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Data is persisted to a configured database.</a:t>
            </a:r>
          </a:p>
          <a:p>
            <a:pPr>
              <a:lnSpc>
                <a:spcPct val="150000"/>
              </a:lnSpc>
            </a:pPr>
            <a:r>
              <a:rPr lang="en-IN" sz="1600" dirty="0">
                <a:solidFill>
                  <a:schemeClr val="accent6"/>
                </a:solidFill>
                <a:latin typeface="Times New Roman" panose="02020603050405020304" pitchFamily="18" charset="0"/>
                <a:cs typeface="Times New Roman" panose="02020603050405020304" pitchFamily="18" charset="0"/>
              </a:rPr>
              <a:t>Output:</a:t>
            </a:r>
          </a:p>
          <a:p>
            <a:pPr>
              <a:lnSpc>
                <a:spcPct val="150000"/>
              </a:lnSpc>
            </a:pPr>
            <a:r>
              <a:rPr lang="en-IN" sz="1600" dirty="0">
                <a:solidFill>
                  <a:schemeClr val="accent6"/>
                </a:solidFill>
                <a:latin typeface="Times New Roman" panose="02020603050405020304" pitchFamily="18" charset="0"/>
                <a:cs typeface="Times New Roman" panose="02020603050405020304" pitchFamily="18" charset="0"/>
              </a:rPr>
              <a:t> </a:t>
            </a:r>
            <a:r>
              <a:rPr lang="en-IN" sz="1600" dirty="0">
                <a:solidFill>
                  <a:schemeClr val="bg2"/>
                </a:solidFill>
                <a:latin typeface="Times New Roman" panose="02020603050405020304" pitchFamily="18" charset="0"/>
                <a:cs typeface="Times New Roman" panose="02020603050405020304" pitchFamily="18" charset="0"/>
              </a:rPr>
              <a:t>Results can be queried from the database.</a:t>
            </a:r>
          </a:p>
        </p:txBody>
      </p:sp>
      <p:pic>
        <p:nvPicPr>
          <p:cNvPr id="6" name="Picture 5" descr="Twitter Analysis">
            <a:extLst>
              <a:ext uri="{FF2B5EF4-FFF2-40B4-BE49-F238E27FC236}">
                <a16:creationId xmlns:a16="http://schemas.microsoft.com/office/drawing/2014/main" id="{35F2911B-DA7F-07E3-C74F-A5829F6D1E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284" y="4350335"/>
            <a:ext cx="7809737" cy="3664920"/>
          </a:xfrm>
          <a:prstGeom prst="rect">
            <a:avLst/>
          </a:prstGeom>
          <a:noFill/>
          <a:ln>
            <a:noFill/>
          </a:ln>
        </p:spPr>
      </p:pic>
    </p:spTree>
    <p:extLst>
      <p:ext uri="{BB962C8B-B14F-4D97-AF65-F5344CB8AC3E}">
        <p14:creationId xmlns:p14="http://schemas.microsoft.com/office/powerpoint/2010/main" val="215348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20" name="TextBox 19">
            <a:extLst>
              <a:ext uri="{FF2B5EF4-FFF2-40B4-BE49-F238E27FC236}">
                <a16:creationId xmlns:a16="http://schemas.microsoft.com/office/drawing/2014/main" id="{AA2121EC-2344-EA6A-17BC-19B810428135}"/>
              </a:ext>
            </a:extLst>
          </p:cNvPr>
          <p:cNvSpPr txBox="1"/>
          <p:nvPr/>
        </p:nvSpPr>
        <p:spPr>
          <a:xfrm>
            <a:off x="-24371" y="597039"/>
            <a:ext cx="9116683" cy="7957948"/>
          </a:xfrm>
          <a:prstGeom prst="rect">
            <a:avLst/>
          </a:prstGeom>
          <a:noFill/>
        </p:spPr>
        <p:txBody>
          <a:bodyPr wrap="square">
            <a:spAutoFit/>
          </a:bodyPr>
          <a:lstStyle/>
          <a:p>
            <a:r>
              <a:rPr lang="en-IN" sz="2000" b="1" dirty="0">
                <a:solidFill>
                  <a:schemeClr val="accent6"/>
                </a:solidFill>
                <a:latin typeface="Times New Roman" panose="02020603050405020304" pitchFamily="18" charset="0"/>
                <a:cs typeface="Times New Roman" panose="02020603050405020304" pitchFamily="18" charset="0"/>
              </a:rPr>
              <a:t>Topology</a:t>
            </a:r>
          </a:p>
          <a:p>
            <a:endParaRPr lang="en-IN" sz="2000" b="1" dirty="0">
              <a:solidFill>
                <a:schemeClr val="accent6"/>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Spouts and bolts are connected to form a topology, which represents real-time application logic.</a:t>
            </a:r>
          </a:p>
          <a:p>
            <a:endParaRPr lang="en-IN" b="1" dirty="0">
              <a:solidFill>
                <a:schemeClr val="accent6"/>
              </a:solidFill>
              <a:latin typeface="Times New Roman" panose="02020603050405020304" pitchFamily="18" charset="0"/>
              <a:cs typeface="Times New Roman" panose="02020603050405020304" pitchFamily="18" charset="0"/>
            </a:endParaRPr>
          </a:p>
          <a:p>
            <a:r>
              <a:rPr lang="en-IN" b="1" dirty="0">
                <a:solidFill>
                  <a:schemeClr val="accent6"/>
                </a:solidFill>
                <a:latin typeface="Times New Roman" panose="02020603050405020304" pitchFamily="18" charset="0"/>
                <a:cs typeface="Times New Roman" panose="02020603050405020304" pitchFamily="18" charset="0"/>
              </a:rPr>
              <a:t>Topology</a:t>
            </a:r>
          </a:p>
          <a:p>
            <a:endParaRPr lang="en-IN" b="1" dirty="0">
              <a:solidFill>
                <a:schemeClr val="accent6"/>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bg2"/>
                </a:solidFill>
                <a:latin typeface="Times New Roman" panose="02020603050405020304" pitchFamily="18" charset="0"/>
                <a:cs typeface="Times New Roman" panose="02020603050405020304" pitchFamily="18" charset="0"/>
              </a:rPr>
              <a:t>A directed graph, where:</a:t>
            </a:r>
          </a:p>
          <a:p>
            <a:pPr marL="742950" lvl="1" indent="-285750" algn="just">
              <a:lnSpc>
                <a:spcPct val="200000"/>
              </a:lnSpc>
              <a:buFont typeface="Wingdings" panose="05000000000000000000" pitchFamily="2" charset="2"/>
              <a:buChar char="ü"/>
            </a:pPr>
            <a:r>
              <a:rPr lang="en-IN" sz="1600" dirty="0">
                <a:solidFill>
                  <a:schemeClr val="bg2"/>
                </a:solidFill>
                <a:latin typeface="Times New Roman" panose="02020603050405020304" pitchFamily="18" charset="0"/>
                <a:cs typeface="Times New Roman" panose="02020603050405020304" pitchFamily="18" charset="0"/>
              </a:rPr>
              <a:t>Vertices: Computation units (spouts and bolts).</a:t>
            </a:r>
          </a:p>
          <a:p>
            <a:pPr marL="742950" lvl="1" indent="-285750" algn="just">
              <a:lnSpc>
                <a:spcPct val="200000"/>
              </a:lnSpc>
              <a:buFont typeface="Wingdings" panose="05000000000000000000" pitchFamily="2" charset="2"/>
              <a:buChar char="ü"/>
            </a:pPr>
            <a:r>
              <a:rPr lang="en-IN" sz="1600" dirty="0">
                <a:solidFill>
                  <a:schemeClr val="bg2"/>
                </a:solidFill>
                <a:latin typeface="Times New Roman" panose="02020603050405020304" pitchFamily="18" charset="0"/>
                <a:cs typeface="Times New Roman" panose="02020603050405020304" pitchFamily="18" charset="0"/>
              </a:rPr>
              <a:t>Edges: Stream of data.</a:t>
            </a:r>
          </a:p>
          <a:p>
            <a:pPr marL="285750" indent="-285750" algn="just">
              <a:lnSpc>
                <a:spcPct val="20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Starts with spouts that emit data to bolts.</a:t>
            </a:r>
          </a:p>
          <a:p>
            <a:pPr marL="285750" indent="-285750" algn="just">
              <a:lnSpc>
                <a:spcPct val="15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Storm keeps the topology running continuously until manually terminated.</a:t>
            </a:r>
          </a:p>
          <a:p>
            <a:pPr algn="just">
              <a:lnSpc>
                <a:spcPct val="150000"/>
              </a:lnSpc>
            </a:pPr>
            <a:endParaRPr lang="en-IN" sz="1600" dirty="0">
              <a:solidFill>
                <a:schemeClr val="bg2"/>
              </a:solidFill>
              <a:latin typeface="Times New Roman" panose="02020603050405020304" pitchFamily="18" charset="0"/>
              <a:cs typeface="Times New Roman" panose="02020603050405020304" pitchFamily="18" charset="0"/>
            </a:endParaRPr>
          </a:p>
          <a:p>
            <a:r>
              <a:rPr lang="en-IN" b="1" dirty="0">
                <a:solidFill>
                  <a:schemeClr val="accent6"/>
                </a:solidFill>
                <a:latin typeface="Times New Roman" panose="02020603050405020304" pitchFamily="18" charset="0"/>
                <a:cs typeface="Times New Roman" panose="02020603050405020304" pitchFamily="18" charset="0"/>
              </a:rPr>
              <a:t>Tasks</a:t>
            </a:r>
          </a:p>
          <a:p>
            <a:pPr marL="285750" indent="-285750">
              <a:lnSpc>
                <a:spcPct val="20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Execution of spouts and bolts is referred to as a task.</a:t>
            </a:r>
          </a:p>
          <a:p>
            <a:pPr marL="285750" indent="-285750">
              <a:lnSpc>
                <a:spcPct val="200000"/>
              </a:lnSpc>
              <a:buFont typeface="Wingdings" panose="05000000000000000000" pitchFamily="2" charset="2"/>
              <a:buChar char="Ø"/>
            </a:pPr>
            <a:r>
              <a:rPr lang="en-IN" sz="1600" dirty="0">
                <a:solidFill>
                  <a:schemeClr val="bg2"/>
                </a:solidFill>
                <a:latin typeface="Times New Roman" panose="02020603050405020304" pitchFamily="18" charset="0"/>
                <a:cs typeface="Times New Roman" panose="02020603050405020304" pitchFamily="18" charset="0"/>
              </a:rPr>
              <a:t>Tasks run in parallel, with multiple instances of spouts and bolts executing in separate threads.</a:t>
            </a:r>
          </a:p>
          <a:p>
            <a:pPr>
              <a:lnSpc>
                <a:spcPct val="200000"/>
              </a:lnSpc>
            </a:pPr>
            <a:endParaRPr lang="en-IN" sz="1600" dirty="0">
              <a:solidFill>
                <a:schemeClr val="bg2"/>
              </a:solidFill>
              <a:latin typeface="Times New Roman" panose="02020603050405020304" pitchFamily="18" charset="0"/>
              <a:cs typeface="Times New Roman" panose="02020603050405020304" pitchFamily="18" charset="0"/>
            </a:endParaRPr>
          </a:p>
          <a:p>
            <a:r>
              <a:rPr lang="en-IN" b="1" dirty="0">
                <a:solidFill>
                  <a:schemeClr val="accent6"/>
                </a:solidFill>
                <a:latin typeface="Times New Roman" panose="02020603050405020304" pitchFamily="18" charset="0"/>
                <a:cs typeface="Times New Roman" panose="02020603050405020304" pitchFamily="18" charset="0"/>
              </a:rPr>
              <a:t>Workers</a:t>
            </a:r>
          </a:p>
          <a:p>
            <a:pPr marL="742950" lvl="1" indent="-285750">
              <a:lnSpc>
                <a:spcPct val="200000"/>
              </a:lnSpc>
              <a:buFont typeface="Wingdings" panose="05000000000000000000" pitchFamily="2" charset="2"/>
              <a:buChar char="Ø"/>
            </a:pPr>
            <a:r>
              <a:rPr lang="en-IN" dirty="0">
                <a:solidFill>
                  <a:schemeClr val="bg2"/>
                </a:solidFill>
                <a:latin typeface="Times New Roman" panose="02020603050405020304" pitchFamily="18" charset="0"/>
                <a:cs typeface="Times New Roman" panose="02020603050405020304" pitchFamily="18" charset="0"/>
              </a:rPr>
              <a:t>Topologies run on multiple worker nodes in a distributed manner.</a:t>
            </a:r>
          </a:p>
          <a:p>
            <a:pPr marL="742950" lvl="1" indent="-285750">
              <a:lnSpc>
                <a:spcPct val="200000"/>
              </a:lnSpc>
              <a:buFont typeface="Wingdings" panose="05000000000000000000" pitchFamily="2" charset="2"/>
              <a:buChar char="Ø"/>
            </a:pPr>
            <a:r>
              <a:rPr lang="en-IN" dirty="0">
                <a:solidFill>
                  <a:schemeClr val="bg2"/>
                </a:solidFill>
                <a:latin typeface="Times New Roman" panose="02020603050405020304" pitchFamily="18" charset="0"/>
                <a:cs typeface="Times New Roman" panose="02020603050405020304" pitchFamily="18" charset="0"/>
              </a:rPr>
              <a:t>Worker nodes listen for jobs and manage their execution.</a:t>
            </a:r>
          </a:p>
          <a:p>
            <a:pPr marL="285750" indent="-285750" algn="just">
              <a:lnSpc>
                <a:spcPct val="150000"/>
              </a:lnSpc>
              <a:buFont typeface="Wingdings" panose="05000000000000000000" pitchFamily="2" charset="2"/>
              <a:buChar char="Ø"/>
            </a:pPr>
            <a:endParaRPr lang="en-IN" sz="1600" dirty="0">
              <a:solidFill>
                <a:schemeClr val="bg2"/>
              </a:solidFill>
              <a:latin typeface="Times New Roman" panose="02020603050405020304" pitchFamily="18" charset="0"/>
              <a:cs typeface="Times New Roman" panose="02020603050405020304" pitchFamily="18" charset="0"/>
            </a:endParaRPr>
          </a:p>
        </p:txBody>
      </p:sp>
      <p:sp>
        <p:nvSpPr>
          <p:cNvPr id="22" name="Title 3">
            <a:extLst>
              <a:ext uri="{FF2B5EF4-FFF2-40B4-BE49-F238E27FC236}">
                <a16:creationId xmlns:a16="http://schemas.microsoft.com/office/drawing/2014/main" id="{0FDD3931-91F2-E3E0-D01C-29E962AED0C6}"/>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itle 3">
            <a:extLst>
              <a:ext uri="{FF2B5EF4-FFF2-40B4-BE49-F238E27FC236}">
                <a16:creationId xmlns:a16="http://schemas.microsoft.com/office/drawing/2014/main" id="{BF1020A8-46FC-7932-15E7-71C82050CEB0}"/>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B9D1E4F-6620-81CD-94FE-0EAB978F3B4F}"/>
              </a:ext>
            </a:extLst>
          </p:cNvPr>
          <p:cNvSpPr txBox="1"/>
          <p:nvPr/>
        </p:nvSpPr>
        <p:spPr>
          <a:xfrm>
            <a:off x="150606" y="760678"/>
            <a:ext cx="8993393"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Stream of data flows from spouts to bolts or from one bolt to another bolt. Stream grouping controls how the tuples are routed in the topology and helps us to understand the tuples flow in the topology. There are four in-built groupings as explained below.</a:t>
            </a:r>
          </a:p>
        </p:txBody>
      </p:sp>
      <p:sp>
        <p:nvSpPr>
          <p:cNvPr id="9" name="TextBox 8">
            <a:extLst>
              <a:ext uri="{FF2B5EF4-FFF2-40B4-BE49-F238E27FC236}">
                <a16:creationId xmlns:a16="http://schemas.microsoft.com/office/drawing/2014/main" id="{085283F2-65DE-05CD-1B33-426BA20DC034}"/>
              </a:ext>
            </a:extLst>
          </p:cNvPr>
          <p:cNvSpPr txBox="1"/>
          <p:nvPr/>
        </p:nvSpPr>
        <p:spPr>
          <a:xfrm>
            <a:off x="258184" y="2230639"/>
            <a:ext cx="8885816" cy="1575881"/>
          </a:xfrm>
          <a:prstGeom prst="rect">
            <a:avLst/>
          </a:prstGeom>
          <a:noFill/>
        </p:spPr>
        <p:txBody>
          <a:bodyPr wrap="square">
            <a:spAutoFit/>
          </a:bodyPr>
          <a:lstStyle/>
          <a:p>
            <a:r>
              <a:rPr lang="en-IN" sz="2000" b="1" u="sng" dirty="0">
                <a:solidFill>
                  <a:schemeClr val="bg1"/>
                </a:solidFill>
                <a:latin typeface="Times New Roman" panose="02020603050405020304" pitchFamily="18" charset="0"/>
                <a:cs typeface="Times New Roman" panose="02020603050405020304" pitchFamily="18" charset="0"/>
              </a:rPr>
              <a:t>Shuffle Grouping</a:t>
            </a:r>
          </a:p>
          <a:p>
            <a:endParaRPr lang="en-IN" sz="2000" b="1" u="sng"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IN" sz="2000" dirty="0">
                <a:solidFill>
                  <a:schemeClr val="bg1"/>
                </a:solidFill>
                <a:latin typeface="Times New Roman" panose="02020603050405020304" pitchFamily="18" charset="0"/>
                <a:cs typeface="Times New Roman" panose="02020603050405020304" pitchFamily="18" charset="0"/>
              </a:rPr>
              <a:t>In shuffle grouping, an equal number of tuples is distributed randomly across all of the workers executing the bolts. The following diagram depicts the structure.</a:t>
            </a:r>
          </a:p>
        </p:txBody>
      </p:sp>
      <p:pic>
        <p:nvPicPr>
          <p:cNvPr id="10" name="Picture 9" descr="Shuffle Grouping">
            <a:extLst>
              <a:ext uri="{FF2B5EF4-FFF2-40B4-BE49-F238E27FC236}">
                <a16:creationId xmlns:a16="http://schemas.microsoft.com/office/drawing/2014/main" id="{B7848EB4-1B2C-CFEE-5054-0F5EFDC35A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7069" y="3806520"/>
            <a:ext cx="7978139" cy="411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E0B4-3DD4-8CA7-F47D-BC31F09FA656}"/>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5C4F858F-149E-5D3B-3752-4D0DF1F30E45}"/>
              </a:ext>
            </a:extLst>
          </p:cNvPr>
          <p:cNvSpPr txBox="1">
            <a:spLocks/>
          </p:cNvSpPr>
          <p:nvPr/>
        </p:nvSpPr>
        <p:spPr>
          <a:xfrm>
            <a:off x="-24371" y="0"/>
            <a:ext cx="5039265" cy="58658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buSzPts val="1000"/>
              <a:tabLst>
                <a:tab pos="457200" algn="l"/>
              </a:tabLst>
            </a:pPr>
            <a:r>
              <a:rPr lang="en-IN" sz="2800" b="1" kern="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Apache Storm - Core Concepts</a:t>
            </a:r>
            <a:endParaRPr lang="en-IN"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DA7F567-34F0-FB01-10FD-1F8A8E1788D4}"/>
              </a:ext>
            </a:extLst>
          </p:cNvPr>
          <p:cNvSpPr txBox="1"/>
          <p:nvPr/>
        </p:nvSpPr>
        <p:spPr>
          <a:xfrm>
            <a:off x="118334" y="598279"/>
            <a:ext cx="9100970" cy="3228063"/>
          </a:xfrm>
          <a:prstGeom prst="rect">
            <a:avLst/>
          </a:prstGeom>
          <a:noFill/>
        </p:spPr>
        <p:txBody>
          <a:bodyPr wrap="square">
            <a:spAutoFit/>
          </a:bodyPr>
          <a:lstStyle/>
          <a:p>
            <a:pPr algn="just"/>
            <a:r>
              <a:rPr lang="en-IN" b="1" u="sng" dirty="0">
                <a:solidFill>
                  <a:schemeClr val="bg1"/>
                </a:solidFill>
                <a:latin typeface="Times New Roman" panose="02020603050405020304" pitchFamily="18" charset="0"/>
                <a:cs typeface="Times New Roman" panose="02020603050405020304" pitchFamily="18" charset="0"/>
              </a:rPr>
              <a:t>Field Grouping</a:t>
            </a:r>
          </a:p>
          <a:p>
            <a:pPr marL="285750" indent="-285750" algn="just">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The fields with same values in tuples are grouped together and the remaining tuples kept outside. </a:t>
            </a:r>
          </a:p>
          <a:p>
            <a:pPr marL="285750" indent="-285750" algn="just">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Then, the tuples with the same field values are sent forward to the same worker executing the bolts. </a:t>
            </a:r>
          </a:p>
          <a:p>
            <a:pPr marL="285750" indent="-285750" algn="just">
              <a:lnSpc>
                <a:spcPct val="150000"/>
              </a:lnSpc>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For example, if the stream is grouped by the field “word”, then the tuples with the same string, “Hello” will move to the same worker. The following diagram shows how Field Grouping works.</a:t>
            </a:r>
          </a:p>
        </p:txBody>
      </p:sp>
      <p:pic>
        <p:nvPicPr>
          <p:cNvPr id="6" name="Picture 5" descr="Field Grouping">
            <a:extLst>
              <a:ext uri="{FF2B5EF4-FFF2-40B4-BE49-F238E27FC236}">
                <a16:creationId xmlns:a16="http://schemas.microsoft.com/office/drawing/2014/main" id="{7C1FB85E-B36B-4B75-14CF-DF71F8A5BA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852" y="3981785"/>
            <a:ext cx="8017809" cy="3849781"/>
          </a:xfrm>
          <a:prstGeom prst="rect">
            <a:avLst/>
          </a:prstGeom>
          <a:noFill/>
          <a:ln>
            <a:noFill/>
          </a:ln>
        </p:spPr>
      </p:pic>
      <p:pic>
        <p:nvPicPr>
          <p:cNvPr id="7" name="Image 0" descr="preencoded.png">
            <a:extLst>
              <a:ext uri="{FF2B5EF4-FFF2-40B4-BE49-F238E27FC236}">
                <a16:creationId xmlns:a16="http://schemas.microsoft.com/office/drawing/2014/main" id="{B9A9F2CD-301E-A95A-66D0-08461733578F}"/>
              </a:ext>
            </a:extLst>
          </p:cNvPr>
          <p:cNvPicPr>
            <a:picLocks noChangeAspect="1"/>
          </p:cNvPicPr>
          <p:nvPr/>
        </p:nvPicPr>
        <p:blipFill>
          <a:blip r:embed="rId4"/>
          <a:stretch>
            <a:fillRect/>
          </a:stretch>
        </p:blipFill>
        <p:spPr>
          <a:xfrm>
            <a:off x="9305365" y="0"/>
            <a:ext cx="5486400" cy="8229600"/>
          </a:xfrm>
          <a:prstGeom prst="rect">
            <a:avLst/>
          </a:prstGeom>
        </p:spPr>
      </p:pic>
    </p:spTree>
    <p:extLst>
      <p:ext uri="{BB962C8B-B14F-4D97-AF65-F5344CB8AC3E}">
        <p14:creationId xmlns:p14="http://schemas.microsoft.com/office/powerpoint/2010/main" val="3744155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695</Words>
  <Application>Microsoft Office PowerPoint</Application>
  <PresentationFormat>Custom</PresentationFormat>
  <Paragraphs>101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Wingdings</vt:lpstr>
      <vt:lpstr>Times New Roman</vt:lpstr>
      <vt:lpstr>Symbol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Hazaratali.S. Mogalalli</cp:lastModifiedBy>
  <cp:revision>4</cp:revision>
  <dcterms:created xsi:type="dcterms:W3CDTF">2024-11-28T04:06:12Z</dcterms:created>
  <dcterms:modified xsi:type="dcterms:W3CDTF">2024-12-08T19:00:46Z</dcterms:modified>
</cp:coreProperties>
</file>